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Kanit" panose="020B0604020202020204" charset="-34"/>
      <p:regular r:id="rId13"/>
    </p:embeddedFont>
    <p:embeddedFont>
      <p:font typeface="Martel Sans Light" panose="020B0604020202020204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E1FF"/>
    <a:srgbClr val="FF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1A24B24-949C-4E22-8334-A180E4C6BCBA}" v="69" dt="2026-02-06T23:33:53.05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ohanad badr" userId="7fc448f41e96dd77" providerId="LiveId" clId="{59EA1D21-1257-41BE-8DD4-B9DBAD18F4E5}"/>
    <pc:docChg chg="undo custSel modSld">
      <pc:chgData name="mohanad badr" userId="7fc448f41e96dd77" providerId="LiveId" clId="{59EA1D21-1257-41BE-8DD4-B9DBAD18F4E5}" dt="2026-02-06T23:33:57.744" v="212" actId="20577"/>
      <pc:docMkLst>
        <pc:docMk/>
      </pc:docMkLst>
      <pc:sldChg chg="modTransition">
        <pc:chgData name="mohanad badr" userId="7fc448f41e96dd77" providerId="LiveId" clId="{59EA1D21-1257-41BE-8DD4-B9DBAD18F4E5}" dt="2026-02-05T22:59:22.545" v="144"/>
        <pc:sldMkLst>
          <pc:docMk/>
          <pc:sldMk cId="0" sldId="256"/>
        </pc:sldMkLst>
      </pc:sldChg>
      <pc:sldChg chg="modSp mod modTransition">
        <pc:chgData name="mohanad badr" userId="7fc448f41e96dd77" providerId="LiveId" clId="{59EA1D21-1257-41BE-8DD4-B9DBAD18F4E5}" dt="2026-02-06T23:33:57.744" v="212" actId="20577"/>
        <pc:sldMkLst>
          <pc:docMk/>
          <pc:sldMk cId="0" sldId="257"/>
        </pc:sldMkLst>
        <pc:spChg chg="mod">
          <ac:chgData name="mohanad badr" userId="7fc448f41e96dd77" providerId="LiveId" clId="{59EA1D21-1257-41BE-8DD4-B9DBAD18F4E5}" dt="2026-02-06T23:33:57.744" v="212" actId="20577"/>
          <ac:spMkLst>
            <pc:docMk/>
            <pc:sldMk cId="0" sldId="257"/>
            <ac:spMk id="3" creationId="{00000000-0000-0000-0000-000000000000}"/>
          </ac:spMkLst>
        </pc:spChg>
        <pc:spChg chg="mod">
          <ac:chgData name="mohanad badr" userId="7fc448f41e96dd77" providerId="LiveId" clId="{59EA1D21-1257-41BE-8DD4-B9DBAD18F4E5}" dt="2026-02-05T15:08:35.514" v="109" actId="1036"/>
          <ac:spMkLst>
            <pc:docMk/>
            <pc:sldMk cId="0" sldId="257"/>
            <ac:spMk id="27" creationId="{00000000-0000-0000-0000-000000000000}"/>
          </ac:spMkLst>
        </pc:spChg>
      </pc:sldChg>
      <pc:sldChg chg="modSp mod modTransition">
        <pc:chgData name="mohanad badr" userId="7fc448f41e96dd77" providerId="LiveId" clId="{59EA1D21-1257-41BE-8DD4-B9DBAD18F4E5}" dt="2026-02-06T22:35:26.675" v="192" actId="207"/>
        <pc:sldMkLst>
          <pc:docMk/>
          <pc:sldMk cId="0" sldId="258"/>
        </pc:sldMkLst>
        <pc:spChg chg="mod">
          <ac:chgData name="mohanad badr" userId="7fc448f41e96dd77" providerId="LiveId" clId="{59EA1D21-1257-41BE-8DD4-B9DBAD18F4E5}" dt="2026-02-06T22:35:26.675" v="192" actId="207"/>
          <ac:spMkLst>
            <pc:docMk/>
            <pc:sldMk cId="0" sldId="258"/>
            <ac:spMk id="2" creationId="{00000000-0000-0000-0000-000000000000}"/>
          </ac:spMkLst>
        </pc:spChg>
        <pc:spChg chg="mod">
          <ac:chgData name="mohanad badr" userId="7fc448f41e96dd77" providerId="LiveId" clId="{59EA1D21-1257-41BE-8DD4-B9DBAD18F4E5}" dt="2026-02-05T15:02:05.709" v="57" actId="207"/>
          <ac:spMkLst>
            <pc:docMk/>
            <pc:sldMk cId="0" sldId="258"/>
            <ac:spMk id="4" creationId="{00000000-0000-0000-0000-000000000000}"/>
          </ac:spMkLst>
        </pc:spChg>
        <pc:spChg chg="mod">
          <ac:chgData name="mohanad badr" userId="7fc448f41e96dd77" providerId="LiveId" clId="{59EA1D21-1257-41BE-8DD4-B9DBAD18F4E5}" dt="2026-02-05T15:02:37.737" v="65" actId="207"/>
          <ac:spMkLst>
            <pc:docMk/>
            <pc:sldMk cId="0" sldId="258"/>
            <ac:spMk id="5" creationId="{00000000-0000-0000-0000-000000000000}"/>
          </ac:spMkLst>
        </pc:spChg>
      </pc:sldChg>
      <pc:sldChg chg="addSp delSp modSp mod modTransition">
        <pc:chgData name="mohanad badr" userId="7fc448f41e96dd77" providerId="LiveId" clId="{59EA1D21-1257-41BE-8DD4-B9DBAD18F4E5}" dt="2026-02-06T22:40:06.669" v="204" actId="14100"/>
        <pc:sldMkLst>
          <pc:docMk/>
          <pc:sldMk cId="0" sldId="259"/>
        </pc:sldMkLst>
        <pc:spChg chg="mod">
          <ac:chgData name="mohanad badr" userId="7fc448f41e96dd77" providerId="LiveId" clId="{59EA1D21-1257-41BE-8DD4-B9DBAD18F4E5}" dt="2026-02-06T22:31:01.616" v="145" actId="1076"/>
          <ac:spMkLst>
            <pc:docMk/>
            <pc:sldMk cId="0" sldId="259"/>
            <ac:spMk id="2" creationId="{00000000-0000-0000-0000-000000000000}"/>
          </ac:spMkLst>
        </pc:spChg>
        <pc:spChg chg="mod">
          <ac:chgData name="mohanad badr" userId="7fc448f41e96dd77" providerId="LiveId" clId="{59EA1D21-1257-41BE-8DD4-B9DBAD18F4E5}" dt="2026-02-05T15:02:54.060" v="67" actId="207"/>
          <ac:spMkLst>
            <pc:docMk/>
            <pc:sldMk cId="0" sldId="259"/>
            <ac:spMk id="5" creationId="{00000000-0000-0000-0000-000000000000}"/>
          </ac:spMkLst>
        </pc:spChg>
        <pc:spChg chg="add del mod">
          <ac:chgData name="mohanad badr" userId="7fc448f41e96dd77" providerId="LiveId" clId="{59EA1D21-1257-41BE-8DD4-B9DBAD18F4E5}" dt="2026-02-06T22:32:33.566" v="163" actId="478"/>
          <ac:spMkLst>
            <pc:docMk/>
            <pc:sldMk cId="0" sldId="259"/>
            <ac:spMk id="6" creationId="{844EEE7F-E93B-6440-4151-E78C9F1F3EDC}"/>
          </ac:spMkLst>
        </pc:spChg>
        <pc:spChg chg="add mod">
          <ac:chgData name="mohanad badr" userId="7fc448f41e96dd77" providerId="LiveId" clId="{59EA1D21-1257-41BE-8DD4-B9DBAD18F4E5}" dt="2026-02-06T22:35:21.545" v="191" actId="207"/>
          <ac:spMkLst>
            <pc:docMk/>
            <pc:sldMk cId="0" sldId="259"/>
            <ac:spMk id="7" creationId="{C61566A1-84E6-167A-D854-07BC9A7336CB}"/>
          </ac:spMkLst>
        </pc:spChg>
        <pc:spChg chg="add mod">
          <ac:chgData name="mohanad badr" userId="7fc448f41e96dd77" providerId="LiveId" clId="{59EA1D21-1257-41BE-8DD4-B9DBAD18F4E5}" dt="2026-02-06T22:40:06.669" v="204" actId="14100"/>
          <ac:spMkLst>
            <pc:docMk/>
            <pc:sldMk cId="0" sldId="259"/>
            <ac:spMk id="9" creationId="{CA49ACE1-238B-608B-2506-D8E691D32B7D}"/>
          </ac:spMkLst>
        </pc:spChg>
        <pc:picChg chg="del">
          <ac:chgData name="mohanad badr" userId="7fc448f41e96dd77" providerId="LiveId" clId="{59EA1D21-1257-41BE-8DD4-B9DBAD18F4E5}" dt="2026-02-05T15:09:46.392" v="113" actId="478"/>
          <ac:picMkLst>
            <pc:docMk/>
            <pc:sldMk cId="0" sldId="259"/>
            <ac:picMk id="3" creationId="{00000000-0000-0000-0000-000000000000}"/>
          </ac:picMkLst>
        </pc:picChg>
        <pc:picChg chg="add mod">
          <ac:chgData name="mohanad badr" userId="7fc448f41e96dd77" providerId="LiveId" clId="{59EA1D21-1257-41BE-8DD4-B9DBAD18F4E5}" dt="2026-02-05T15:09:51.455" v="115" actId="1076"/>
          <ac:picMkLst>
            <pc:docMk/>
            <pc:sldMk cId="0" sldId="259"/>
            <ac:picMk id="4097" creationId="{0B203371-F184-603C-DC6A-4F0F43B07B3C}"/>
          </ac:picMkLst>
        </pc:picChg>
      </pc:sldChg>
      <pc:sldChg chg="addSp delSp modSp mod modTransition">
        <pc:chgData name="mohanad badr" userId="7fc448f41e96dd77" providerId="LiveId" clId="{59EA1D21-1257-41BE-8DD4-B9DBAD18F4E5}" dt="2026-02-06T22:40:11.665" v="205"/>
        <pc:sldMkLst>
          <pc:docMk/>
          <pc:sldMk cId="0" sldId="260"/>
        </pc:sldMkLst>
        <pc:spChg chg="mod">
          <ac:chgData name="mohanad badr" userId="7fc448f41e96dd77" providerId="LiveId" clId="{59EA1D21-1257-41BE-8DD4-B9DBAD18F4E5}" dt="2026-02-06T22:33:25.185" v="172" actId="1076"/>
          <ac:spMkLst>
            <pc:docMk/>
            <pc:sldMk cId="0" sldId="260"/>
            <ac:spMk id="2" creationId="{00000000-0000-0000-0000-000000000000}"/>
          </ac:spMkLst>
        </pc:spChg>
        <pc:spChg chg="add del mod">
          <ac:chgData name="mohanad badr" userId="7fc448f41e96dd77" providerId="LiveId" clId="{59EA1D21-1257-41BE-8DD4-B9DBAD18F4E5}" dt="2026-02-06T22:33:21.325" v="170" actId="478"/>
          <ac:spMkLst>
            <pc:docMk/>
            <pc:sldMk cId="0" sldId="260"/>
            <ac:spMk id="3" creationId="{6B056C75-156A-AB9E-7EF9-D57BFFD6BBB5}"/>
          </ac:spMkLst>
        </pc:spChg>
        <pc:spChg chg="mod">
          <ac:chgData name="mohanad badr" userId="7fc448f41e96dd77" providerId="LiveId" clId="{59EA1D21-1257-41BE-8DD4-B9DBAD18F4E5}" dt="2026-02-05T15:03:06.033" v="69" actId="207"/>
          <ac:spMkLst>
            <pc:docMk/>
            <pc:sldMk cId="0" sldId="260"/>
            <ac:spMk id="5" creationId="{00000000-0000-0000-0000-000000000000}"/>
          </ac:spMkLst>
        </pc:spChg>
        <pc:spChg chg="add mod">
          <ac:chgData name="mohanad badr" userId="7fc448f41e96dd77" providerId="LiveId" clId="{59EA1D21-1257-41BE-8DD4-B9DBAD18F4E5}" dt="2026-02-06T22:35:17.775" v="190" actId="207"/>
          <ac:spMkLst>
            <pc:docMk/>
            <pc:sldMk cId="0" sldId="260"/>
            <ac:spMk id="6" creationId="{E6802127-E505-BBA1-82EA-F85085562AFD}"/>
          </ac:spMkLst>
        </pc:spChg>
        <pc:spChg chg="add mod">
          <ac:chgData name="mohanad badr" userId="7fc448f41e96dd77" providerId="LiveId" clId="{59EA1D21-1257-41BE-8DD4-B9DBAD18F4E5}" dt="2026-02-06T22:40:11.665" v="205"/>
          <ac:spMkLst>
            <pc:docMk/>
            <pc:sldMk cId="0" sldId="260"/>
            <ac:spMk id="7" creationId="{27DA0365-F8BE-1F14-39DA-E9AB2DF9CC29}"/>
          </ac:spMkLst>
        </pc:spChg>
        <pc:picChg chg="del">
          <ac:chgData name="mohanad badr" userId="7fc448f41e96dd77" providerId="LiveId" clId="{59EA1D21-1257-41BE-8DD4-B9DBAD18F4E5}" dt="2026-02-05T15:09:26.089" v="110" actId="478"/>
          <ac:picMkLst>
            <pc:docMk/>
            <pc:sldMk cId="0" sldId="260"/>
            <ac:picMk id="3" creationId="{00000000-0000-0000-0000-000000000000}"/>
          </ac:picMkLst>
        </pc:picChg>
        <pc:picChg chg="add mod">
          <ac:chgData name="mohanad badr" userId="7fc448f41e96dd77" providerId="LiveId" clId="{59EA1D21-1257-41BE-8DD4-B9DBAD18F4E5}" dt="2026-02-05T15:09:33.583" v="112" actId="1076"/>
          <ac:picMkLst>
            <pc:docMk/>
            <pc:sldMk cId="0" sldId="260"/>
            <ac:picMk id="3073" creationId="{1A2B96EE-EF08-834B-0391-EA4806E4D539}"/>
          </ac:picMkLst>
        </pc:picChg>
      </pc:sldChg>
      <pc:sldChg chg="addSp delSp modSp mod modTransition">
        <pc:chgData name="mohanad badr" userId="7fc448f41e96dd77" providerId="LiveId" clId="{59EA1D21-1257-41BE-8DD4-B9DBAD18F4E5}" dt="2026-02-06T22:40:32.681" v="208"/>
        <pc:sldMkLst>
          <pc:docMk/>
          <pc:sldMk cId="0" sldId="261"/>
        </pc:sldMkLst>
        <pc:spChg chg="mod">
          <ac:chgData name="mohanad badr" userId="7fc448f41e96dd77" providerId="LiveId" clId="{59EA1D21-1257-41BE-8DD4-B9DBAD18F4E5}" dt="2026-02-06T22:33:40.228" v="174" actId="1076"/>
          <ac:spMkLst>
            <pc:docMk/>
            <pc:sldMk cId="0" sldId="261"/>
            <ac:spMk id="2" creationId="{00000000-0000-0000-0000-000000000000}"/>
          </ac:spMkLst>
        </pc:spChg>
        <pc:spChg chg="add mod">
          <ac:chgData name="mohanad badr" userId="7fc448f41e96dd77" providerId="LiveId" clId="{59EA1D21-1257-41BE-8DD4-B9DBAD18F4E5}" dt="2026-02-06T22:33:13.201" v="169" actId="1076"/>
          <ac:spMkLst>
            <pc:docMk/>
            <pc:sldMk cId="0" sldId="261"/>
            <ac:spMk id="3" creationId="{EA6C6ADA-8A9E-628E-4410-BB20C1FE05C6}"/>
          </ac:spMkLst>
        </pc:spChg>
        <pc:spChg chg="mod">
          <ac:chgData name="mohanad badr" userId="7fc448f41e96dd77" providerId="LiveId" clId="{59EA1D21-1257-41BE-8DD4-B9DBAD18F4E5}" dt="2026-02-05T15:03:27.816" v="71" actId="207"/>
          <ac:spMkLst>
            <pc:docMk/>
            <pc:sldMk cId="0" sldId="261"/>
            <ac:spMk id="5" creationId="{00000000-0000-0000-0000-000000000000}"/>
          </ac:spMkLst>
        </pc:spChg>
        <pc:spChg chg="add mod">
          <ac:chgData name="mohanad badr" userId="7fc448f41e96dd77" providerId="LiveId" clId="{59EA1D21-1257-41BE-8DD4-B9DBAD18F4E5}" dt="2026-02-06T22:35:10.735" v="189" actId="207"/>
          <ac:spMkLst>
            <pc:docMk/>
            <pc:sldMk cId="0" sldId="261"/>
            <ac:spMk id="6" creationId="{10F1CD84-632F-46D5-8BD3-1C2B05A8494F}"/>
          </ac:spMkLst>
        </pc:spChg>
        <pc:spChg chg="add mod">
          <ac:chgData name="mohanad badr" userId="7fc448f41e96dd77" providerId="LiveId" clId="{59EA1D21-1257-41BE-8DD4-B9DBAD18F4E5}" dt="2026-02-06T22:40:32.681" v="208"/>
          <ac:spMkLst>
            <pc:docMk/>
            <pc:sldMk cId="0" sldId="261"/>
            <ac:spMk id="8" creationId="{7F2EC819-6633-FBB0-54D2-789AFB054F81}"/>
          </ac:spMkLst>
        </pc:spChg>
        <pc:grpChg chg="add del mod">
          <ac:chgData name="mohanad badr" userId="7fc448f41e96dd77" providerId="LiveId" clId="{59EA1D21-1257-41BE-8DD4-B9DBAD18F4E5}" dt="2026-02-05T15:05:58.898" v="92" actId="21"/>
          <ac:grpSpMkLst>
            <pc:docMk/>
            <pc:sldMk cId="0" sldId="261"/>
            <ac:grpSpMk id="6" creationId="{4ED3AA56-53CE-FDDA-7123-D88C54D8F81D}"/>
          </ac:grpSpMkLst>
        </pc:grpChg>
        <pc:picChg chg="mod modCrop">
          <ac:chgData name="mohanad badr" userId="7fc448f41e96dd77" providerId="LiveId" clId="{59EA1D21-1257-41BE-8DD4-B9DBAD18F4E5}" dt="2026-02-05T15:05:57.010" v="91" actId="164"/>
          <ac:picMkLst>
            <pc:docMk/>
            <pc:sldMk cId="0" sldId="261"/>
            <ac:picMk id="3" creationId="{00000000-0000-0000-0000-000000000000}"/>
          </ac:picMkLst>
        </pc:picChg>
        <pc:picChg chg="add mod">
          <ac:chgData name="mohanad badr" userId="7fc448f41e96dd77" providerId="LiveId" clId="{59EA1D21-1257-41BE-8DD4-B9DBAD18F4E5}" dt="2026-02-05T15:06:14.420" v="94" actId="1076"/>
          <ac:picMkLst>
            <pc:docMk/>
            <pc:sldMk cId="0" sldId="261"/>
            <ac:picMk id="7" creationId="{7C8B0B9F-804A-DF8D-A479-21FF5804893A}"/>
          </ac:picMkLst>
        </pc:picChg>
        <pc:picChg chg="add mod">
          <ac:chgData name="mohanad badr" userId="7fc448f41e96dd77" providerId="LiveId" clId="{59EA1D21-1257-41BE-8DD4-B9DBAD18F4E5}" dt="2026-02-05T15:05:57.010" v="91" actId="164"/>
          <ac:picMkLst>
            <pc:docMk/>
            <pc:sldMk cId="0" sldId="261"/>
            <ac:picMk id="1025" creationId="{5BF2FE56-AE24-341F-0297-D7A688F433DB}"/>
          </ac:picMkLst>
        </pc:picChg>
      </pc:sldChg>
      <pc:sldChg chg="addSp delSp modSp mod modTransition">
        <pc:chgData name="mohanad badr" userId="7fc448f41e96dd77" providerId="LiveId" clId="{59EA1D21-1257-41BE-8DD4-B9DBAD18F4E5}" dt="2026-02-06T22:40:36.500" v="209"/>
        <pc:sldMkLst>
          <pc:docMk/>
          <pc:sldMk cId="0" sldId="262"/>
        </pc:sldMkLst>
        <pc:spChg chg="mod">
          <ac:chgData name="mohanad badr" userId="7fc448f41e96dd77" providerId="LiveId" clId="{59EA1D21-1257-41BE-8DD4-B9DBAD18F4E5}" dt="2026-02-06T22:33:49.465" v="176" actId="1076"/>
          <ac:spMkLst>
            <pc:docMk/>
            <pc:sldMk cId="0" sldId="262"/>
            <ac:spMk id="2" creationId="{00000000-0000-0000-0000-000000000000}"/>
          </ac:spMkLst>
        </pc:spChg>
        <pc:spChg chg="add mod">
          <ac:chgData name="mohanad badr" userId="7fc448f41e96dd77" providerId="LiveId" clId="{59EA1D21-1257-41BE-8DD4-B9DBAD18F4E5}" dt="2026-02-06T22:35:07.325" v="188" actId="207"/>
          <ac:spMkLst>
            <pc:docMk/>
            <pc:sldMk cId="0" sldId="262"/>
            <ac:spMk id="3" creationId="{8DD1A62D-D200-DF37-5DBC-1A4583F7C166}"/>
          </ac:spMkLst>
        </pc:spChg>
        <pc:spChg chg="mod">
          <ac:chgData name="mohanad badr" userId="7fc448f41e96dd77" providerId="LiveId" clId="{59EA1D21-1257-41BE-8DD4-B9DBAD18F4E5}" dt="2026-02-05T15:03:38.856" v="73" actId="207"/>
          <ac:spMkLst>
            <pc:docMk/>
            <pc:sldMk cId="0" sldId="262"/>
            <ac:spMk id="5" creationId="{00000000-0000-0000-0000-000000000000}"/>
          </ac:spMkLst>
        </pc:spChg>
        <pc:spChg chg="add mod">
          <ac:chgData name="mohanad badr" userId="7fc448f41e96dd77" providerId="LiveId" clId="{59EA1D21-1257-41BE-8DD4-B9DBAD18F4E5}" dt="2026-02-06T22:40:36.500" v="209"/>
          <ac:spMkLst>
            <pc:docMk/>
            <pc:sldMk cId="0" sldId="262"/>
            <ac:spMk id="6" creationId="{180C5861-355C-6EF0-6A45-5768875702EC}"/>
          </ac:spMkLst>
        </pc:spChg>
        <pc:spChg chg="add del">
          <ac:chgData name="mohanad badr" userId="7fc448f41e96dd77" providerId="LiveId" clId="{59EA1D21-1257-41BE-8DD4-B9DBAD18F4E5}" dt="2026-02-05T15:06:36.800" v="97" actId="22"/>
          <ac:spMkLst>
            <pc:docMk/>
            <pc:sldMk cId="0" sldId="262"/>
            <ac:spMk id="7" creationId="{E5AFB210-5D70-32F0-79DA-3C9B6B0D6DD0}"/>
          </ac:spMkLst>
        </pc:spChg>
        <pc:spChg chg="add del">
          <ac:chgData name="mohanad badr" userId="7fc448f41e96dd77" providerId="LiveId" clId="{59EA1D21-1257-41BE-8DD4-B9DBAD18F4E5}" dt="2026-02-05T15:06:39.773" v="99" actId="22"/>
          <ac:spMkLst>
            <pc:docMk/>
            <pc:sldMk cId="0" sldId="262"/>
            <ac:spMk id="9" creationId="{A3D8B20A-B154-3550-DDBB-ED28850057E8}"/>
          </ac:spMkLst>
        </pc:spChg>
        <pc:picChg chg="del">
          <ac:chgData name="mohanad badr" userId="7fc448f41e96dd77" providerId="LiveId" clId="{59EA1D21-1257-41BE-8DD4-B9DBAD18F4E5}" dt="2026-02-05T15:06:34.268" v="95" actId="478"/>
          <ac:picMkLst>
            <pc:docMk/>
            <pc:sldMk cId="0" sldId="262"/>
            <ac:picMk id="3" creationId="{00000000-0000-0000-0000-000000000000}"/>
          </ac:picMkLst>
        </pc:picChg>
        <pc:picChg chg="add mod">
          <ac:chgData name="mohanad badr" userId="7fc448f41e96dd77" providerId="LiveId" clId="{59EA1D21-1257-41BE-8DD4-B9DBAD18F4E5}" dt="2026-02-05T15:06:51.769" v="103" actId="1076"/>
          <ac:picMkLst>
            <pc:docMk/>
            <pc:sldMk cId="0" sldId="262"/>
            <ac:picMk id="2049" creationId="{A178D928-681E-568D-42EC-D1F32CD5075A}"/>
          </ac:picMkLst>
        </pc:picChg>
      </pc:sldChg>
      <pc:sldChg chg="addSp delSp modSp mod modTransition">
        <pc:chgData name="mohanad badr" userId="7fc448f41e96dd77" providerId="LiveId" clId="{59EA1D21-1257-41BE-8DD4-B9DBAD18F4E5}" dt="2026-02-06T22:34:48.532" v="186" actId="207"/>
        <pc:sldMkLst>
          <pc:docMk/>
          <pc:sldMk cId="0" sldId="263"/>
        </pc:sldMkLst>
        <pc:spChg chg="mod">
          <ac:chgData name="mohanad badr" userId="7fc448f41e96dd77" providerId="LiveId" clId="{59EA1D21-1257-41BE-8DD4-B9DBAD18F4E5}" dt="2026-02-06T22:34:48.532" v="186" actId="207"/>
          <ac:spMkLst>
            <pc:docMk/>
            <pc:sldMk cId="0" sldId="263"/>
            <ac:spMk id="2" creationId="{00000000-0000-0000-0000-000000000000}"/>
          </ac:spMkLst>
        </pc:spChg>
        <pc:spChg chg="add del mod">
          <ac:chgData name="mohanad badr" userId="7fc448f41e96dd77" providerId="LiveId" clId="{59EA1D21-1257-41BE-8DD4-B9DBAD18F4E5}" dt="2026-02-06T22:34:17.816" v="180" actId="478"/>
          <ac:spMkLst>
            <pc:docMk/>
            <pc:sldMk cId="0" sldId="263"/>
            <ac:spMk id="6" creationId="{5F4B08DA-EC02-C714-3334-31D019EC756D}"/>
          </ac:spMkLst>
        </pc:spChg>
        <pc:picChg chg="del">
          <ac:chgData name="mohanad badr" userId="7fc448f41e96dd77" providerId="LiveId" clId="{59EA1D21-1257-41BE-8DD4-B9DBAD18F4E5}" dt="2026-02-05T15:07:16.722" v="104" actId="478"/>
          <ac:picMkLst>
            <pc:docMk/>
            <pc:sldMk cId="0" sldId="263"/>
            <ac:picMk id="5" creationId="{00000000-0000-0000-0000-000000000000}"/>
          </ac:picMkLst>
        </pc:picChg>
        <pc:picChg chg="del">
          <ac:chgData name="mohanad badr" userId="7fc448f41e96dd77" providerId="LiveId" clId="{59EA1D21-1257-41BE-8DD4-B9DBAD18F4E5}" dt="2026-02-05T15:10:10.965" v="116" actId="478"/>
          <ac:picMkLst>
            <pc:docMk/>
            <pc:sldMk cId="0" sldId="263"/>
            <ac:picMk id="6" creationId="{00000000-0000-0000-0000-000000000000}"/>
          </ac:picMkLst>
        </pc:picChg>
        <pc:picChg chg="add mod">
          <ac:chgData name="mohanad badr" userId="7fc448f41e96dd77" providerId="LiveId" clId="{59EA1D21-1257-41BE-8DD4-B9DBAD18F4E5}" dt="2026-02-05T15:08:01.226" v="108" actId="208"/>
          <ac:picMkLst>
            <pc:docMk/>
            <pc:sldMk cId="0" sldId="263"/>
            <ac:picMk id="9" creationId="{3D8405AC-CF2D-C453-228B-D1B981273D03}"/>
          </ac:picMkLst>
        </pc:picChg>
        <pc:picChg chg="add mod">
          <ac:chgData name="mohanad badr" userId="7fc448f41e96dd77" providerId="LiveId" clId="{59EA1D21-1257-41BE-8DD4-B9DBAD18F4E5}" dt="2026-02-05T15:11:01.485" v="119" actId="1076"/>
          <ac:picMkLst>
            <pc:docMk/>
            <pc:sldMk cId="0" sldId="263"/>
            <ac:picMk id="5121" creationId="{4F844FA0-19C8-CC5D-647E-43919EAB5813}"/>
          </ac:picMkLst>
        </pc:picChg>
      </pc:sldChg>
      <pc:sldChg chg="modTransition">
        <pc:chgData name="mohanad badr" userId="7fc448f41e96dd77" providerId="LiveId" clId="{59EA1D21-1257-41BE-8DD4-B9DBAD18F4E5}" dt="2026-02-05T22:59:22.545" v="144"/>
        <pc:sldMkLst>
          <pc:docMk/>
          <pc:sldMk cId="0" sldId="264"/>
        </pc:sldMkLst>
      </pc:sldChg>
      <pc:sldChg chg="modSp mod modTransition">
        <pc:chgData name="mohanad badr" userId="7fc448f41e96dd77" providerId="LiveId" clId="{59EA1D21-1257-41BE-8DD4-B9DBAD18F4E5}" dt="2026-02-06T22:35:36.617" v="193" actId="207"/>
        <pc:sldMkLst>
          <pc:docMk/>
          <pc:sldMk cId="0" sldId="265"/>
        </pc:sldMkLst>
        <pc:spChg chg="mod">
          <ac:chgData name="mohanad badr" userId="7fc448f41e96dd77" providerId="LiveId" clId="{59EA1D21-1257-41BE-8DD4-B9DBAD18F4E5}" dt="2026-02-06T22:35:36.617" v="193" actId="207"/>
          <ac:spMkLst>
            <pc:docMk/>
            <pc:sldMk cId="0" sldId="265"/>
            <ac:spMk id="3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478315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4.png"/><Relationship Id="rId11" Type="http://schemas.openxmlformats.org/officeDocument/2006/relationships/image" Target="../media/image29.svg"/><Relationship Id="rId5" Type="http://schemas.openxmlformats.org/officeDocument/2006/relationships/image" Target="../media/image23.sv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4.png"/><Relationship Id="rId11" Type="http://schemas.openxmlformats.org/officeDocument/2006/relationships/image" Target="../media/image19.svg"/><Relationship Id="rId5" Type="http://schemas.openxmlformats.org/officeDocument/2006/relationships/image" Target="../media/image13.sv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3391733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Churn at Fit.ly Tech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4454723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Data Analyst Professional Practical Exam Submission - DataCamp</a:t>
            </a:r>
            <a:endParaRPr lang="en-US" sz="185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23146" y="1083350"/>
            <a:ext cx="5380553" cy="5349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00"/>
              </a:lnSpc>
              <a:buNone/>
            </a:pPr>
            <a:r>
              <a:rPr lang="en-US" sz="33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Strategic Recommendations</a:t>
            </a:r>
            <a:endParaRPr lang="en-US" sz="3350" dirty="0">
              <a:solidFill>
                <a:srgbClr val="D9E1FF"/>
              </a:solidFill>
            </a:endParaRPr>
          </a:p>
        </p:txBody>
      </p:sp>
      <p:sp>
        <p:nvSpPr>
          <p:cNvPr id="4" name="Shape 1"/>
          <p:cNvSpPr/>
          <p:nvPr/>
        </p:nvSpPr>
        <p:spPr>
          <a:xfrm>
            <a:off x="6305074" y="2098596"/>
            <a:ext cx="181928" cy="953453"/>
          </a:xfrm>
          <a:prstGeom prst="roundRect">
            <a:avLst>
              <a:gd name="adj" fmla="val 15001"/>
            </a:avLst>
          </a:prstGeom>
          <a:solidFill>
            <a:srgbClr val="2F2B5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Shape 2"/>
          <p:cNvSpPr/>
          <p:nvPr/>
        </p:nvSpPr>
        <p:spPr>
          <a:xfrm>
            <a:off x="6123146" y="1979176"/>
            <a:ext cx="545783" cy="545783"/>
          </a:xfrm>
          <a:prstGeom prst="roundRect">
            <a:avLst>
              <a:gd name="adj" fmla="val 83770"/>
            </a:avLst>
          </a:prstGeom>
          <a:solidFill>
            <a:srgbClr val="2F2B54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59592" y="2115622"/>
            <a:ext cx="272891" cy="27289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807160" y="2007632"/>
            <a:ext cx="2571750" cy="2675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Improve Support Efficiency</a:t>
            </a:r>
            <a:endParaRPr lang="en-US" sz="1650" dirty="0"/>
          </a:p>
        </p:txBody>
      </p:sp>
      <p:sp>
        <p:nvSpPr>
          <p:cNvPr id="8" name="Text 4"/>
          <p:cNvSpPr/>
          <p:nvPr/>
        </p:nvSpPr>
        <p:spPr>
          <a:xfrm>
            <a:off x="6807160" y="2358033"/>
            <a:ext cx="7186493" cy="5122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4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Invest in staff/workflow optimization to reduce resolution times, aiming for an index below 1.2 across all plans.</a:t>
            </a:r>
            <a:endParaRPr lang="en-US" sz="1400" dirty="0"/>
          </a:p>
        </p:txBody>
      </p:sp>
      <p:sp>
        <p:nvSpPr>
          <p:cNvPr id="9" name="Shape 5"/>
          <p:cNvSpPr/>
          <p:nvPr/>
        </p:nvSpPr>
        <p:spPr>
          <a:xfrm>
            <a:off x="6577965" y="3463290"/>
            <a:ext cx="181928" cy="953453"/>
          </a:xfrm>
          <a:prstGeom prst="roundRect">
            <a:avLst>
              <a:gd name="adj" fmla="val 15001"/>
            </a:avLst>
          </a:prstGeom>
          <a:solidFill>
            <a:srgbClr val="2F2B5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Shape 6"/>
          <p:cNvSpPr/>
          <p:nvPr/>
        </p:nvSpPr>
        <p:spPr>
          <a:xfrm>
            <a:off x="6396037" y="3343870"/>
            <a:ext cx="545783" cy="545783"/>
          </a:xfrm>
          <a:prstGeom prst="roundRect">
            <a:avLst>
              <a:gd name="adj" fmla="val 83770"/>
            </a:avLst>
          </a:prstGeom>
          <a:solidFill>
            <a:srgbClr val="2F2B54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532483" y="3480316"/>
            <a:ext cx="272891" cy="272891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7080052" y="3372326"/>
            <a:ext cx="2665095" cy="2675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Focus on High-Impact Plans</a:t>
            </a:r>
            <a:endParaRPr lang="en-US" sz="1650" dirty="0"/>
          </a:p>
        </p:txBody>
      </p:sp>
      <p:sp>
        <p:nvSpPr>
          <p:cNvPr id="13" name="Text 8"/>
          <p:cNvSpPr/>
          <p:nvPr/>
        </p:nvSpPr>
        <p:spPr>
          <a:xfrm>
            <a:off x="7080052" y="3722727"/>
            <a:ext cx="6913602" cy="5122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4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Dedicate resources to Enterprise clients and investigate strategies for the Free tier (e.g., robust FAQs).</a:t>
            </a:r>
            <a:endParaRPr lang="en-US" sz="1400" dirty="0"/>
          </a:p>
        </p:txBody>
      </p:sp>
      <p:sp>
        <p:nvSpPr>
          <p:cNvPr id="14" name="Shape 9"/>
          <p:cNvSpPr/>
          <p:nvPr/>
        </p:nvSpPr>
        <p:spPr>
          <a:xfrm>
            <a:off x="6850856" y="4827984"/>
            <a:ext cx="181928" cy="953453"/>
          </a:xfrm>
          <a:prstGeom prst="roundRect">
            <a:avLst>
              <a:gd name="adj" fmla="val 15001"/>
            </a:avLst>
          </a:prstGeom>
          <a:solidFill>
            <a:srgbClr val="2F2B5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Shape 10"/>
          <p:cNvSpPr/>
          <p:nvPr/>
        </p:nvSpPr>
        <p:spPr>
          <a:xfrm>
            <a:off x="6668929" y="4708565"/>
            <a:ext cx="545783" cy="545783"/>
          </a:xfrm>
          <a:prstGeom prst="roundRect">
            <a:avLst>
              <a:gd name="adj" fmla="val 83770"/>
            </a:avLst>
          </a:prstGeom>
          <a:solidFill>
            <a:srgbClr val="2F2B54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805374" y="4845010"/>
            <a:ext cx="272891" cy="272891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7352943" y="4737021"/>
            <a:ext cx="2621637" cy="2675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Monitor Key Metrics Weekly</a:t>
            </a:r>
            <a:endParaRPr lang="en-US" sz="1650" dirty="0"/>
          </a:p>
        </p:txBody>
      </p:sp>
      <p:sp>
        <p:nvSpPr>
          <p:cNvPr id="18" name="Text 12"/>
          <p:cNvSpPr/>
          <p:nvPr/>
        </p:nvSpPr>
        <p:spPr>
          <a:xfrm>
            <a:off x="7352943" y="5087422"/>
            <a:ext cx="6640711" cy="5122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4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Implement a weekly dashboard for the Support Impact Index and Average Resolution Time by Plan.</a:t>
            </a:r>
            <a:endParaRPr lang="en-US" sz="1400" dirty="0"/>
          </a:p>
        </p:txBody>
      </p:sp>
      <p:sp>
        <p:nvSpPr>
          <p:cNvPr id="19" name="Shape 13"/>
          <p:cNvSpPr/>
          <p:nvPr/>
        </p:nvSpPr>
        <p:spPr>
          <a:xfrm>
            <a:off x="7123748" y="6192679"/>
            <a:ext cx="181928" cy="953453"/>
          </a:xfrm>
          <a:prstGeom prst="roundRect">
            <a:avLst>
              <a:gd name="adj" fmla="val 15001"/>
            </a:avLst>
          </a:prstGeom>
          <a:solidFill>
            <a:srgbClr val="2F2B5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0" name="Shape 14"/>
          <p:cNvSpPr/>
          <p:nvPr/>
        </p:nvSpPr>
        <p:spPr>
          <a:xfrm>
            <a:off x="6941820" y="6073259"/>
            <a:ext cx="545783" cy="545783"/>
          </a:xfrm>
          <a:prstGeom prst="roundRect">
            <a:avLst>
              <a:gd name="adj" fmla="val 83770"/>
            </a:avLst>
          </a:prstGeom>
          <a:solidFill>
            <a:srgbClr val="2F2B54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21" name="Image 4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078266" y="6209705"/>
            <a:ext cx="272891" cy="272891"/>
          </a:xfrm>
          <a:prstGeom prst="rect">
            <a:avLst/>
          </a:prstGeom>
        </p:spPr>
      </p:pic>
      <p:sp>
        <p:nvSpPr>
          <p:cNvPr id="22" name="Text 15"/>
          <p:cNvSpPr/>
          <p:nvPr/>
        </p:nvSpPr>
        <p:spPr>
          <a:xfrm>
            <a:off x="7625834" y="6101715"/>
            <a:ext cx="2860596" cy="2675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Enhance Product Engagement</a:t>
            </a:r>
            <a:endParaRPr lang="en-US" sz="1650" dirty="0"/>
          </a:p>
        </p:txBody>
      </p:sp>
      <p:sp>
        <p:nvSpPr>
          <p:cNvPr id="23" name="Text 16"/>
          <p:cNvSpPr/>
          <p:nvPr/>
        </p:nvSpPr>
        <p:spPr>
          <a:xfrm>
            <a:off x="7625834" y="6452116"/>
            <a:ext cx="6367820" cy="5122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4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Introduce initiatives to boost user activity within the Basic plan tier through new features or targeted communication.</a:t>
            </a:r>
            <a:endParaRPr lang="en-US" sz="14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8194" y="858679"/>
            <a:ext cx="5298757" cy="6622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00"/>
              </a:lnSpc>
              <a:buNone/>
            </a:pPr>
            <a:r>
              <a:rPr lang="en-US" sz="415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Project Overview</a:t>
            </a:r>
            <a:endParaRPr lang="en-US" sz="4150" dirty="0"/>
          </a:p>
        </p:txBody>
      </p:sp>
      <p:sp>
        <p:nvSpPr>
          <p:cNvPr id="3" name="Text 1"/>
          <p:cNvSpPr/>
          <p:nvPr/>
        </p:nvSpPr>
        <p:spPr>
          <a:xfrm>
            <a:off x="788194" y="1944529"/>
            <a:ext cx="13054013" cy="10483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This analysis investigates the upward trend in customer churn at Fit.ly Tech over the last two quarters. By synthesizing account data, support interactions, and user </a:t>
            </a:r>
            <a:r>
              <a:rPr lang="en-US" sz="175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behavior metrics to identify key </a:t>
            </a:r>
            <a:r>
              <a:rPr lang="en-US" sz="17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indicators associated with churn to inform retention strategies. These findings highlight correlations and behavioral patterns, not direct causal links.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88194" y="3568898"/>
            <a:ext cx="6421041" cy="1626156"/>
          </a:xfrm>
          <a:prstGeom prst="roundRect">
            <a:avLst>
              <a:gd name="adj" fmla="val 8997"/>
            </a:avLst>
          </a:prstGeom>
          <a:solidFill>
            <a:srgbClr val="100C35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194" y="3538418"/>
            <a:ext cx="6421041" cy="121920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0934" y="3231118"/>
            <a:ext cx="675561" cy="67556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3863578" y="3399949"/>
            <a:ext cx="270153" cy="337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100" dirty="0">
                <a:solidFill>
                  <a:schemeClr val="bg1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1</a:t>
            </a:r>
            <a:endParaRPr lang="en-US" sz="2100" dirty="0">
              <a:solidFill>
                <a:schemeClr val="bg1"/>
              </a:solidFill>
            </a:endParaRPr>
          </a:p>
        </p:txBody>
      </p:sp>
      <p:sp>
        <p:nvSpPr>
          <p:cNvPr id="8" name="Text 4"/>
          <p:cNvSpPr/>
          <p:nvPr/>
        </p:nvSpPr>
        <p:spPr>
          <a:xfrm>
            <a:off x="1043821" y="4131826"/>
            <a:ext cx="2649379" cy="331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Data Validation</a:t>
            </a:r>
            <a:endParaRPr lang="en-US" sz="2050" dirty="0"/>
          </a:p>
        </p:txBody>
      </p:sp>
      <p:sp>
        <p:nvSpPr>
          <p:cNvPr id="9" name="Text 5"/>
          <p:cNvSpPr/>
          <p:nvPr/>
        </p:nvSpPr>
        <p:spPr>
          <a:xfrm>
            <a:off x="1043821" y="4589978"/>
            <a:ext cx="5909786" cy="349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Cleaning steps for every column.</a:t>
            </a:r>
            <a:endParaRPr lang="en-US" sz="1750" dirty="0"/>
          </a:p>
        </p:txBody>
      </p:sp>
      <p:sp>
        <p:nvSpPr>
          <p:cNvPr id="10" name="Shape 6"/>
          <p:cNvSpPr/>
          <p:nvPr/>
        </p:nvSpPr>
        <p:spPr>
          <a:xfrm>
            <a:off x="7421047" y="3568898"/>
            <a:ext cx="6421160" cy="1626156"/>
          </a:xfrm>
          <a:prstGeom prst="roundRect">
            <a:avLst>
              <a:gd name="adj" fmla="val 8997"/>
            </a:avLst>
          </a:prstGeom>
          <a:solidFill>
            <a:srgbClr val="100C35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1047" y="3538418"/>
            <a:ext cx="6421160" cy="121920"/>
          </a:xfrm>
          <a:prstGeom prst="rect">
            <a:avLst/>
          </a:prstGeom>
        </p:spPr>
      </p:pic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93787" y="3231118"/>
            <a:ext cx="675561" cy="675561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0496431" y="3399949"/>
            <a:ext cx="270153" cy="337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100" dirty="0">
                <a:solidFill>
                  <a:schemeClr val="bg1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2</a:t>
            </a:r>
            <a:endParaRPr lang="en-US" sz="2100" dirty="0">
              <a:solidFill>
                <a:schemeClr val="bg1"/>
              </a:solidFill>
            </a:endParaRPr>
          </a:p>
        </p:txBody>
      </p:sp>
      <p:sp>
        <p:nvSpPr>
          <p:cNvPr id="14" name="Text 8"/>
          <p:cNvSpPr/>
          <p:nvPr/>
        </p:nvSpPr>
        <p:spPr>
          <a:xfrm>
            <a:off x="7676674" y="4131826"/>
            <a:ext cx="2649379" cy="331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Exploratory Analysis</a:t>
            </a:r>
            <a:endParaRPr lang="en-US" sz="2050" dirty="0"/>
          </a:p>
        </p:txBody>
      </p:sp>
      <p:sp>
        <p:nvSpPr>
          <p:cNvPr id="15" name="Text 9"/>
          <p:cNvSpPr/>
          <p:nvPr/>
        </p:nvSpPr>
        <p:spPr>
          <a:xfrm>
            <a:off x="7676674" y="4589978"/>
            <a:ext cx="5909905" cy="349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Graphics showing single and multiple variables.</a:t>
            </a:r>
            <a:endParaRPr lang="en-US" sz="1750" dirty="0"/>
          </a:p>
        </p:txBody>
      </p:sp>
      <p:sp>
        <p:nvSpPr>
          <p:cNvPr id="16" name="Shape 10"/>
          <p:cNvSpPr/>
          <p:nvPr/>
        </p:nvSpPr>
        <p:spPr>
          <a:xfrm>
            <a:off x="788194" y="5744647"/>
            <a:ext cx="6421041" cy="1626156"/>
          </a:xfrm>
          <a:prstGeom prst="roundRect">
            <a:avLst>
              <a:gd name="adj" fmla="val 8997"/>
            </a:avLst>
          </a:prstGeom>
          <a:solidFill>
            <a:srgbClr val="100C35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7" name="Image 4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194" y="5714167"/>
            <a:ext cx="6421041" cy="121920"/>
          </a:xfrm>
          <a:prstGeom prst="rect">
            <a:avLst/>
          </a:prstGeom>
        </p:spPr>
      </p:pic>
      <p:pic>
        <p:nvPicPr>
          <p:cNvPr id="18" name="Image 5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0934" y="5406866"/>
            <a:ext cx="675561" cy="675561"/>
          </a:xfrm>
          <a:prstGeom prst="rect">
            <a:avLst/>
          </a:prstGeom>
        </p:spPr>
      </p:pic>
      <p:sp>
        <p:nvSpPr>
          <p:cNvPr id="19" name="Text 11"/>
          <p:cNvSpPr/>
          <p:nvPr/>
        </p:nvSpPr>
        <p:spPr>
          <a:xfrm>
            <a:off x="3863578" y="5575697"/>
            <a:ext cx="270153" cy="337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100" dirty="0">
                <a:solidFill>
                  <a:schemeClr val="bg1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3</a:t>
            </a:r>
            <a:endParaRPr lang="en-US" sz="2100" dirty="0">
              <a:solidFill>
                <a:schemeClr val="bg1"/>
              </a:solidFill>
            </a:endParaRPr>
          </a:p>
        </p:txBody>
      </p:sp>
      <p:sp>
        <p:nvSpPr>
          <p:cNvPr id="20" name="Text 12"/>
          <p:cNvSpPr/>
          <p:nvPr/>
        </p:nvSpPr>
        <p:spPr>
          <a:xfrm>
            <a:off x="1043821" y="6307574"/>
            <a:ext cx="2649379" cy="331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Metric Definition</a:t>
            </a:r>
            <a:endParaRPr lang="en-US" sz="2050" dirty="0"/>
          </a:p>
        </p:txBody>
      </p:sp>
      <p:sp>
        <p:nvSpPr>
          <p:cNvPr id="21" name="Text 13"/>
          <p:cNvSpPr/>
          <p:nvPr/>
        </p:nvSpPr>
        <p:spPr>
          <a:xfrm>
            <a:off x="1043821" y="6765727"/>
            <a:ext cx="5909786" cy="349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A new metric for business monitoring.</a:t>
            </a:r>
            <a:endParaRPr lang="en-US" sz="1750" dirty="0"/>
          </a:p>
        </p:txBody>
      </p:sp>
      <p:sp>
        <p:nvSpPr>
          <p:cNvPr id="22" name="Shape 14"/>
          <p:cNvSpPr/>
          <p:nvPr/>
        </p:nvSpPr>
        <p:spPr>
          <a:xfrm>
            <a:off x="7421047" y="5744647"/>
            <a:ext cx="6421160" cy="1626156"/>
          </a:xfrm>
          <a:prstGeom prst="roundRect">
            <a:avLst>
              <a:gd name="adj" fmla="val 8997"/>
            </a:avLst>
          </a:prstGeom>
          <a:solidFill>
            <a:srgbClr val="100C35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23" name="Image 6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1047" y="5714167"/>
            <a:ext cx="6421160" cy="121920"/>
          </a:xfrm>
          <a:prstGeom prst="rect">
            <a:avLst/>
          </a:prstGeom>
        </p:spPr>
      </p:pic>
      <p:pic>
        <p:nvPicPr>
          <p:cNvPr id="24" name="Image 7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93787" y="5406866"/>
            <a:ext cx="675561" cy="675561"/>
          </a:xfrm>
          <a:prstGeom prst="rect">
            <a:avLst/>
          </a:prstGeom>
        </p:spPr>
      </p:pic>
      <p:sp>
        <p:nvSpPr>
          <p:cNvPr id="25" name="Text 15"/>
          <p:cNvSpPr/>
          <p:nvPr/>
        </p:nvSpPr>
        <p:spPr>
          <a:xfrm>
            <a:off x="10496431" y="5575697"/>
            <a:ext cx="270153" cy="337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100" dirty="0">
                <a:solidFill>
                  <a:schemeClr val="bg1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4</a:t>
            </a:r>
            <a:endParaRPr lang="en-US" sz="2100" dirty="0">
              <a:solidFill>
                <a:schemeClr val="bg1"/>
              </a:solidFill>
            </a:endParaRPr>
          </a:p>
        </p:txBody>
      </p:sp>
      <p:sp>
        <p:nvSpPr>
          <p:cNvPr id="26" name="Text 16"/>
          <p:cNvSpPr/>
          <p:nvPr/>
        </p:nvSpPr>
        <p:spPr>
          <a:xfrm>
            <a:off x="7676674" y="6307574"/>
            <a:ext cx="2649379" cy="331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Recommendations</a:t>
            </a:r>
            <a:endParaRPr lang="en-US" sz="2050" dirty="0"/>
          </a:p>
        </p:txBody>
      </p:sp>
      <p:sp>
        <p:nvSpPr>
          <p:cNvPr id="27" name="Text 17"/>
          <p:cNvSpPr/>
          <p:nvPr/>
        </p:nvSpPr>
        <p:spPr>
          <a:xfrm>
            <a:off x="7676674" y="6777016"/>
            <a:ext cx="5909905" cy="349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Strategic actions for the business.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7240" y="1462445"/>
            <a:ext cx="5688330" cy="5920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50"/>
              </a:lnSpc>
              <a:buNone/>
            </a:pPr>
            <a:r>
              <a:rPr lang="en-US" sz="37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Data Validation &amp; Cleaning</a:t>
            </a:r>
            <a:endParaRPr lang="en-US" sz="3700" dirty="0">
              <a:solidFill>
                <a:srgbClr val="D9E1FF"/>
              </a:solidFill>
            </a:endParaRPr>
          </a:p>
        </p:txBody>
      </p:sp>
      <p:sp>
        <p:nvSpPr>
          <p:cNvPr id="3" name="Text 1"/>
          <p:cNvSpPr/>
          <p:nvPr/>
        </p:nvSpPr>
        <p:spPr>
          <a:xfrm>
            <a:off x="777240" y="2393156"/>
            <a:ext cx="13075801" cy="5929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The dataset required significant cleaning and validation across three sources: Account Info, Customer Support, and User Activity. Below are the key steps taken for each column.</a:t>
            </a:r>
            <a:endParaRPr lang="en-US" sz="1550" dirty="0"/>
          </a:p>
        </p:txBody>
      </p:sp>
      <p:sp>
        <p:nvSpPr>
          <p:cNvPr id="4" name="Text 2"/>
          <p:cNvSpPr/>
          <p:nvPr/>
        </p:nvSpPr>
        <p:spPr>
          <a:xfrm>
            <a:off x="777360" y="3202489"/>
            <a:ext cx="6292215" cy="46368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550" b="1" dirty="0">
                <a:solidFill>
                  <a:schemeClr val="bg1"/>
                </a:solidFill>
                <a:highlight>
                  <a:srgbClr val="808080"/>
                </a:highlight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customer_id</a:t>
            </a:r>
            <a:r>
              <a:rPr lang="en-US" sz="1550" b="1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:</a:t>
            </a:r>
            <a:r>
              <a:rPr lang="en-US" sz="15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 Removed 'C' prefix, converted to integer.</a:t>
            </a:r>
          </a:p>
          <a:p>
            <a:pPr marL="342900" indent="-342900" algn="l">
              <a:lnSpc>
                <a:spcPts val="2300"/>
              </a:lnSpc>
              <a:buSzPct val="100000"/>
              <a:buChar char="•"/>
            </a:pPr>
            <a:endParaRPr lang="en-US" sz="1550" dirty="0"/>
          </a:p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550" b="1" dirty="0">
                <a:solidFill>
                  <a:schemeClr val="bg1"/>
                </a:solidFill>
                <a:highlight>
                  <a:srgbClr val="808080"/>
                </a:highlight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user_id</a:t>
            </a:r>
            <a:r>
              <a:rPr lang="en-US" sz="1550" b="1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:</a:t>
            </a:r>
            <a:r>
              <a:rPr lang="en-US" sz="15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 Key for merging, dropped post-merge.</a:t>
            </a:r>
          </a:p>
          <a:p>
            <a:pPr marL="342900" indent="-342900" algn="l">
              <a:lnSpc>
                <a:spcPts val="2300"/>
              </a:lnSpc>
              <a:buSzPct val="100000"/>
              <a:buChar char="•"/>
            </a:pPr>
            <a:endParaRPr lang="en-US" sz="1550" dirty="0"/>
          </a:p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550" b="1" dirty="0">
                <a:solidFill>
                  <a:schemeClr val="bg1"/>
                </a:solidFill>
                <a:highlight>
                  <a:srgbClr val="808080"/>
                </a:highlight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state</a:t>
            </a:r>
            <a:r>
              <a:rPr lang="en-US" sz="1550" b="1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:</a:t>
            </a:r>
            <a:r>
              <a:rPr lang="en-US" sz="15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 Validated geographic consistency.</a:t>
            </a:r>
          </a:p>
          <a:p>
            <a:pPr marL="342900" indent="-342900" algn="l">
              <a:lnSpc>
                <a:spcPts val="2300"/>
              </a:lnSpc>
              <a:buSzPct val="100000"/>
              <a:buChar char="•"/>
            </a:pPr>
            <a:endParaRPr lang="en-US" sz="1550" dirty="0"/>
          </a:p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550" b="1" dirty="0">
                <a:solidFill>
                  <a:schemeClr val="bg1"/>
                </a:solidFill>
                <a:highlight>
                  <a:srgbClr val="808080"/>
                </a:highlight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email</a:t>
            </a:r>
            <a:r>
              <a:rPr lang="en-US" sz="1550" b="1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:</a:t>
            </a:r>
            <a:r>
              <a:rPr lang="en-US" sz="15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 Checked for duplicates.</a:t>
            </a:r>
          </a:p>
          <a:p>
            <a:pPr marL="342900" indent="-342900" algn="l">
              <a:lnSpc>
                <a:spcPts val="2300"/>
              </a:lnSpc>
              <a:buSzPct val="100000"/>
              <a:buChar char="•"/>
            </a:pPr>
            <a:endParaRPr lang="en-US" sz="1550" dirty="0"/>
          </a:p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550" b="1" dirty="0">
                <a:solidFill>
                  <a:schemeClr val="bg1"/>
                </a:solidFill>
                <a:highlight>
                  <a:srgbClr val="808080"/>
                </a:highlight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plan</a:t>
            </a:r>
            <a:r>
              <a:rPr lang="en-US" sz="1550" b="1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:</a:t>
            </a:r>
            <a:r>
              <a:rPr lang="en-US" sz="15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 Standardized to 'Free', 'Basic', 'Pro', 'Enterprise’.</a:t>
            </a:r>
          </a:p>
          <a:p>
            <a:pPr marL="342900" indent="-342900" algn="l">
              <a:lnSpc>
                <a:spcPts val="2300"/>
              </a:lnSpc>
              <a:buSzPct val="100000"/>
              <a:buChar char="•"/>
            </a:pPr>
            <a:endParaRPr lang="en-US" sz="1550" dirty="0"/>
          </a:p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550" b="1" dirty="0" err="1">
                <a:solidFill>
                  <a:schemeClr val="bg1"/>
                </a:solidFill>
                <a:highlight>
                  <a:srgbClr val="808080"/>
                </a:highlight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plan_list_price</a:t>
            </a:r>
            <a:r>
              <a:rPr lang="en-US" sz="1550" b="1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:</a:t>
            </a:r>
            <a:r>
              <a:rPr lang="en-US" sz="15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 Cross-checked, handled missing data.</a:t>
            </a:r>
          </a:p>
          <a:p>
            <a:pPr marL="342900" indent="-342900" algn="l">
              <a:lnSpc>
                <a:spcPts val="2300"/>
              </a:lnSpc>
              <a:buSzPct val="100000"/>
              <a:buChar char="•"/>
            </a:pPr>
            <a:endParaRPr lang="en-US" sz="1550" dirty="0"/>
          </a:p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550" b="1" dirty="0">
                <a:solidFill>
                  <a:schemeClr val="bg1"/>
                </a:solidFill>
                <a:highlight>
                  <a:srgbClr val="808080"/>
                </a:highlight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event_time</a:t>
            </a:r>
            <a:r>
              <a:rPr lang="en-US" sz="1550" b="1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:</a:t>
            </a:r>
            <a:r>
              <a:rPr lang="en-US" sz="15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 Converted to Datetime, preserved NaT.</a:t>
            </a:r>
            <a:endParaRPr lang="en-US" sz="1550" dirty="0"/>
          </a:p>
        </p:txBody>
      </p:sp>
      <p:sp>
        <p:nvSpPr>
          <p:cNvPr id="5" name="Text 3"/>
          <p:cNvSpPr/>
          <p:nvPr/>
        </p:nvSpPr>
        <p:spPr>
          <a:xfrm>
            <a:off x="7560826" y="2986087"/>
            <a:ext cx="6292215" cy="48532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550" b="1" dirty="0">
                <a:solidFill>
                  <a:schemeClr val="bg1"/>
                </a:solidFill>
                <a:highlight>
                  <a:srgbClr val="808080"/>
                </a:highlight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event_type</a:t>
            </a:r>
            <a:r>
              <a:rPr lang="en-US" sz="1550" b="1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:</a:t>
            </a:r>
            <a:r>
              <a:rPr lang="en-US" sz="15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 Missing values filled with '</a:t>
            </a:r>
            <a:r>
              <a:rPr lang="en-US" sz="1550" dirty="0" err="1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no_activity</a:t>
            </a:r>
            <a:r>
              <a:rPr lang="en-US" sz="15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’.</a:t>
            </a:r>
          </a:p>
          <a:p>
            <a:pPr marL="342900" indent="-342900" algn="l">
              <a:lnSpc>
                <a:spcPts val="2300"/>
              </a:lnSpc>
              <a:buSzPct val="100000"/>
              <a:buChar char="•"/>
            </a:pPr>
            <a:endParaRPr lang="en-US" sz="1550" dirty="0"/>
          </a:p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550" b="1" dirty="0">
                <a:solidFill>
                  <a:schemeClr val="bg1"/>
                </a:solidFill>
                <a:highlight>
                  <a:srgbClr val="808080"/>
                </a:highlight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channel</a:t>
            </a:r>
            <a:r>
              <a:rPr lang="en-US" sz="1550" b="1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:</a:t>
            </a:r>
            <a:r>
              <a:rPr lang="en-US" sz="15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 Inconsistent chars replaced, missing values '</a:t>
            </a:r>
            <a:r>
              <a:rPr lang="en-US" sz="1550" dirty="0" err="1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no_ticket</a:t>
            </a:r>
            <a:r>
              <a:rPr lang="en-US" sz="15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’.</a:t>
            </a:r>
          </a:p>
          <a:p>
            <a:pPr marL="342900" indent="-342900" algn="l">
              <a:lnSpc>
                <a:spcPts val="2300"/>
              </a:lnSpc>
              <a:buSzPct val="100000"/>
              <a:buChar char="•"/>
            </a:pPr>
            <a:endParaRPr lang="en-US" sz="1550" dirty="0"/>
          </a:p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550" b="1" dirty="0">
                <a:solidFill>
                  <a:schemeClr val="bg1"/>
                </a:solidFill>
                <a:highlight>
                  <a:srgbClr val="808080"/>
                </a:highlight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topic</a:t>
            </a:r>
            <a:r>
              <a:rPr lang="en-US" sz="1550" b="1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:</a:t>
            </a:r>
            <a:r>
              <a:rPr lang="en-US" sz="15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 Validated categories, nulls filled with '</a:t>
            </a:r>
            <a:r>
              <a:rPr lang="en-US" sz="1550" dirty="0" err="1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no_ticket</a:t>
            </a:r>
            <a:r>
              <a:rPr lang="en-US" sz="15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’.</a:t>
            </a:r>
          </a:p>
          <a:p>
            <a:pPr marL="342900" indent="-342900" algn="l">
              <a:lnSpc>
                <a:spcPts val="2300"/>
              </a:lnSpc>
              <a:buSzPct val="100000"/>
              <a:buChar char="•"/>
            </a:pPr>
            <a:endParaRPr lang="en-US" sz="1550" dirty="0"/>
          </a:p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550" b="1" dirty="0">
                <a:solidFill>
                  <a:schemeClr val="bg1"/>
                </a:solidFill>
                <a:highlight>
                  <a:srgbClr val="808080"/>
                </a:highlight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ticket_time</a:t>
            </a:r>
            <a:r>
              <a:rPr lang="en-US" sz="1550" b="1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:</a:t>
            </a:r>
            <a:r>
              <a:rPr lang="en-US" sz="15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 Converted to Datetime.</a:t>
            </a:r>
          </a:p>
          <a:p>
            <a:pPr marL="342900" indent="-342900" algn="l">
              <a:lnSpc>
                <a:spcPts val="2300"/>
              </a:lnSpc>
              <a:buSzPct val="100000"/>
              <a:buChar char="•"/>
            </a:pPr>
            <a:endParaRPr lang="en-US" sz="1550" dirty="0"/>
          </a:p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550" b="1" dirty="0">
                <a:solidFill>
                  <a:schemeClr val="bg1"/>
                </a:solidFill>
                <a:highlight>
                  <a:srgbClr val="808080"/>
                </a:highlight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ticket_status</a:t>
            </a:r>
            <a:r>
              <a:rPr lang="en-US" sz="1550" b="1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:</a:t>
            </a:r>
            <a:r>
              <a:rPr lang="en-US" sz="15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 Validated numeric code, renamed from 'state’.</a:t>
            </a:r>
          </a:p>
          <a:p>
            <a:pPr marL="342900" indent="-342900" algn="l">
              <a:lnSpc>
                <a:spcPts val="2300"/>
              </a:lnSpc>
              <a:buSzPct val="100000"/>
              <a:buChar char="•"/>
            </a:pPr>
            <a:endParaRPr lang="en-US" sz="1550" dirty="0"/>
          </a:p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550" b="1" dirty="0">
                <a:solidFill>
                  <a:schemeClr val="bg1"/>
                </a:solidFill>
                <a:highlight>
                  <a:srgbClr val="808080"/>
                </a:highlight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resolution_time_hours</a:t>
            </a:r>
            <a:r>
              <a:rPr lang="en-US" sz="1550" b="1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:</a:t>
            </a:r>
            <a:r>
              <a:rPr lang="en-US" sz="15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 Calculated, handled outliers.</a:t>
            </a:r>
          </a:p>
          <a:p>
            <a:pPr marL="342900" indent="-342900" algn="l">
              <a:lnSpc>
                <a:spcPts val="2300"/>
              </a:lnSpc>
              <a:buSzPct val="100000"/>
              <a:buChar char="•"/>
            </a:pPr>
            <a:endParaRPr lang="en-US" sz="1550" dirty="0"/>
          </a:p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550" b="1" dirty="0">
                <a:solidFill>
                  <a:schemeClr val="bg1"/>
                </a:solidFill>
                <a:highlight>
                  <a:srgbClr val="808080"/>
                </a:highlight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churn_status</a:t>
            </a:r>
            <a:r>
              <a:rPr lang="en-US" sz="1550" b="1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:</a:t>
            </a:r>
            <a:r>
              <a:rPr lang="en-US" sz="15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 Target variable, standardized 'Yes'/'No’.</a:t>
            </a:r>
          </a:p>
          <a:p>
            <a:pPr marL="342900" indent="-342900" algn="l">
              <a:lnSpc>
                <a:spcPts val="2300"/>
              </a:lnSpc>
              <a:buSzPct val="100000"/>
              <a:buChar char="•"/>
            </a:pPr>
            <a:endParaRPr lang="en-US" sz="1550" dirty="0"/>
          </a:p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550" b="1" dirty="0">
                <a:solidFill>
                  <a:schemeClr val="bg1"/>
                </a:solidFill>
                <a:highlight>
                  <a:srgbClr val="808080"/>
                </a:highlight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comments</a:t>
            </a:r>
            <a:r>
              <a:rPr lang="en-US" sz="1550" b="1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:</a:t>
            </a:r>
            <a:r>
              <a:rPr lang="en-US" sz="15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 Manually inspected for GDPR deletion requests, records dropped.</a:t>
            </a:r>
            <a:endParaRPr lang="en-US" sz="155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26294" y="1022985"/>
            <a:ext cx="7620476" cy="6943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50"/>
              </a:lnSpc>
              <a:buNone/>
            </a:pPr>
            <a:r>
              <a:rPr lang="en-US" sz="435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Distribution of Customer Plans</a:t>
            </a:r>
            <a:endParaRPr lang="en-US" sz="4350" dirty="0"/>
          </a:p>
        </p:txBody>
      </p:sp>
      <p:sp>
        <p:nvSpPr>
          <p:cNvPr id="4" name="Text 1"/>
          <p:cNvSpPr/>
          <p:nvPr/>
        </p:nvSpPr>
        <p:spPr>
          <a:xfrm>
            <a:off x="9643824" y="1928932"/>
            <a:ext cx="4167783" cy="11254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This visualization shows the composition of our subscriber base across different tiers.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9643824" y="3263979"/>
            <a:ext cx="4167783" cy="41269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950"/>
              </a:lnSpc>
              <a:buSzPct val="100000"/>
              <a:buChar char="•"/>
            </a:pPr>
            <a:r>
              <a:rPr lang="en-US" sz="1850" b="1" dirty="0">
                <a:solidFill>
                  <a:schemeClr val="bg1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Observation</a:t>
            </a:r>
            <a:r>
              <a:rPr lang="en-US" sz="1850" b="1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:</a:t>
            </a: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 The Basic plan is our most popular tier, followed by Free and Enterprise. The Pro plan has the smallest number of subscribers.</a:t>
            </a:r>
            <a:endParaRPr lang="en-US" sz="1850" dirty="0"/>
          </a:p>
          <a:p>
            <a:pPr marL="342900" indent="-342900" algn="l">
              <a:lnSpc>
                <a:spcPts val="2950"/>
              </a:lnSpc>
              <a:buSzPct val="100000"/>
              <a:buChar char="•"/>
            </a:pPr>
            <a:r>
              <a:rPr lang="en-US" sz="1850" b="1" dirty="0">
                <a:solidFill>
                  <a:schemeClr val="bg1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Business Insight</a:t>
            </a:r>
            <a:r>
              <a:rPr lang="en-US" sz="1850" b="1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:</a:t>
            </a: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 The Basic plan holds the largest share, so retention strategies or pricing changes here will have the most significant impact on revenue stability.</a:t>
            </a:r>
            <a:endParaRPr lang="en-US" sz="1850" dirty="0"/>
          </a:p>
        </p:txBody>
      </p:sp>
      <p:pic>
        <p:nvPicPr>
          <p:cNvPr id="4097" name="Picture 1">
            <a:extLst>
              <a:ext uri="{FF2B5EF4-FFF2-40B4-BE49-F238E27FC236}">
                <a16:creationId xmlns:a16="http://schemas.microsoft.com/office/drawing/2014/main" id="{0B203371-F184-603C-DC6A-4F0F43B07B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452" y="1928932"/>
            <a:ext cx="8096250" cy="5648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0">
            <a:extLst>
              <a:ext uri="{FF2B5EF4-FFF2-40B4-BE49-F238E27FC236}">
                <a16:creationId xmlns:a16="http://schemas.microsoft.com/office/drawing/2014/main" id="{C61566A1-84E6-167A-D854-07BC9A7336CB}"/>
              </a:ext>
            </a:extLst>
          </p:cNvPr>
          <p:cNvSpPr/>
          <p:nvPr/>
        </p:nvSpPr>
        <p:spPr>
          <a:xfrm>
            <a:off x="826294" y="328612"/>
            <a:ext cx="7620476" cy="6943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50"/>
              </a:lnSpc>
              <a:buNone/>
            </a:pPr>
            <a:r>
              <a:rPr lang="en-US" sz="43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Exploratory Analysis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49ACE1-238B-608B-2506-D8E691D32B7D}"/>
              </a:ext>
            </a:extLst>
          </p:cNvPr>
          <p:cNvSpPr txBox="1"/>
          <p:nvPr/>
        </p:nvSpPr>
        <p:spPr>
          <a:xfrm>
            <a:off x="11043138" y="328612"/>
            <a:ext cx="2760968" cy="408623"/>
          </a:xfrm>
          <a:prstGeom prst="roundRect">
            <a:avLst/>
          </a:prstGeom>
          <a:noFill/>
          <a:ln w="38100">
            <a:solidFill>
              <a:srgbClr val="D9E1FF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D9E1FF"/>
                </a:solidFill>
              </a:rPr>
              <a:t>Univariate Analysis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26294" y="1008597"/>
            <a:ext cx="6211729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Support Resolution Time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9645491" y="2072878"/>
            <a:ext cx="4154686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This histogram illustrates the distribution of time taken to resolve customer support tickets.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9645491" y="3437334"/>
            <a:ext cx="4154686" cy="38300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chemeClr val="bg1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Observation</a:t>
            </a:r>
            <a:r>
              <a:rPr lang="en-US" sz="1850" b="1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:</a:t>
            </a: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 The average resolution time is 9.19 hours. While many tickets are resolved quickly, some take over 30 hours.</a:t>
            </a:r>
            <a:endParaRPr lang="en-US" sz="1850" dirty="0"/>
          </a:p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chemeClr val="bg1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Business Insight</a:t>
            </a:r>
            <a:r>
              <a:rPr lang="en-US" sz="1850" b="1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:</a:t>
            </a: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 Long resolution times suggest a bottleneck in support operations. This provides evidence to investigate if delays drive rising churn rates.</a:t>
            </a:r>
            <a:endParaRPr lang="en-US" sz="1850" dirty="0"/>
          </a:p>
        </p:txBody>
      </p:sp>
      <p:pic>
        <p:nvPicPr>
          <p:cNvPr id="3073" name="Picture 1">
            <a:extLst>
              <a:ext uri="{FF2B5EF4-FFF2-40B4-BE49-F238E27FC236}">
                <a16:creationId xmlns:a16="http://schemas.microsoft.com/office/drawing/2014/main" id="{1A2B96EE-EF08-834B-0391-EA4806E4D5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912" y="1929161"/>
            <a:ext cx="8134350" cy="523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 0">
            <a:extLst>
              <a:ext uri="{FF2B5EF4-FFF2-40B4-BE49-F238E27FC236}">
                <a16:creationId xmlns:a16="http://schemas.microsoft.com/office/drawing/2014/main" id="{E6802127-E505-BBA1-82EA-F85085562AFD}"/>
              </a:ext>
            </a:extLst>
          </p:cNvPr>
          <p:cNvSpPr/>
          <p:nvPr/>
        </p:nvSpPr>
        <p:spPr>
          <a:xfrm>
            <a:off x="826294" y="328612"/>
            <a:ext cx="7620476" cy="6943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50"/>
              </a:lnSpc>
              <a:buNone/>
            </a:pPr>
            <a:r>
              <a:rPr lang="en-US" sz="43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Exploratory Analysis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DA0365-F8BE-1F14-39DA-E9AB2DF9CC29}"/>
              </a:ext>
            </a:extLst>
          </p:cNvPr>
          <p:cNvSpPr txBox="1"/>
          <p:nvPr/>
        </p:nvSpPr>
        <p:spPr>
          <a:xfrm>
            <a:off x="11043138" y="328612"/>
            <a:ext cx="2760968" cy="408623"/>
          </a:xfrm>
          <a:prstGeom prst="roundRect">
            <a:avLst/>
          </a:prstGeom>
          <a:noFill/>
          <a:ln w="38100">
            <a:solidFill>
              <a:srgbClr val="D9E1FF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D9E1FF"/>
                </a:solidFill>
              </a:rPr>
              <a:t>Univariate Analysis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26294" y="1022985"/>
            <a:ext cx="8871347" cy="6943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50"/>
              </a:lnSpc>
              <a:buNone/>
            </a:pPr>
            <a:r>
              <a:rPr lang="en-US" sz="435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Impact of Resolution Time on Churn</a:t>
            </a:r>
            <a:endParaRPr lang="en-US" sz="4350" dirty="0"/>
          </a:p>
        </p:txBody>
      </p:sp>
      <p:sp>
        <p:nvSpPr>
          <p:cNvPr id="4" name="Text 1"/>
          <p:cNvSpPr/>
          <p:nvPr/>
        </p:nvSpPr>
        <p:spPr>
          <a:xfrm>
            <a:off x="9643824" y="2116574"/>
            <a:ext cx="4167783" cy="11254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This box plot compares resolution times across churned and retained customers.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9643824" y="3451622"/>
            <a:ext cx="4167783" cy="37517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950"/>
              </a:lnSpc>
              <a:buSzPct val="100000"/>
              <a:buChar char="•"/>
            </a:pPr>
            <a:r>
              <a:rPr lang="en-US" sz="1850" b="1" dirty="0">
                <a:solidFill>
                  <a:schemeClr val="bg1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Observation</a:t>
            </a:r>
            <a:r>
              <a:rPr lang="en-US" sz="1850" b="1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:</a:t>
            </a: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 Churned customers faced significantly higher median resolution times (approx. 15+ hours) compared to retained customers (under 10 hours).</a:t>
            </a:r>
            <a:endParaRPr lang="en-US" sz="1850" dirty="0"/>
          </a:p>
          <a:p>
            <a:pPr marL="342900" indent="-342900" algn="l">
              <a:lnSpc>
                <a:spcPts val="2950"/>
              </a:lnSpc>
              <a:buSzPct val="100000"/>
              <a:buChar char="•"/>
            </a:pPr>
            <a:r>
              <a:rPr lang="en-US" sz="1850" b="1" dirty="0">
                <a:solidFill>
                  <a:schemeClr val="bg1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Business Insight</a:t>
            </a:r>
            <a:r>
              <a:rPr lang="en-US" sz="1850" b="1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:</a:t>
            </a: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 Support latency is a primary driver of churn. Even a single excessively long wait time can lead to customer departure.</a:t>
            </a:r>
            <a:endParaRPr lang="en-US" sz="185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8B0B9F-804A-DF8D-A479-21FF580489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9951" y="2135944"/>
            <a:ext cx="6444031" cy="5432007"/>
          </a:xfrm>
          <a:prstGeom prst="rect">
            <a:avLst/>
          </a:prstGeom>
        </p:spPr>
      </p:pic>
      <p:sp>
        <p:nvSpPr>
          <p:cNvPr id="6" name="Text 0">
            <a:extLst>
              <a:ext uri="{FF2B5EF4-FFF2-40B4-BE49-F238E27FC236}">
                <a16:creationId xmlns:a16="http://schemas.microsoft.com/office/drawing/2014/main" id="{10F1CD84-632F-46D5-8BD3-1C2B05A8494F}"/>
              </a:ext>
            </a:extLst>
          </p:cNvPr>
          <p:cNvSpPr/>
          <p:nvPr/>
        </p:nvSpPr>
        <p:spPr>
          <a:xfrm>
            <a:off x="826294" y="328612"/>
            <a:ext cx="7620476" cy="6943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50"/>
              </a:lnSpc>
              <a:buNone/>
            </a:pPr>
            <a:r>
              <a:rPr lang="en-US" sz="43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Exploratory Analysis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2EC819-6633-FBB0-54D2-789AFB054F81}"/>
              </a:ext>
            </a:extLst>
          </p:cNvPr>
          <p:cNvSpPr txBox="1"/>
          <p:nvPr/>
        </p:nvSpPr>
        <p:spPr>
          <a:xfrm>
            <a:off x="11043138" y="328612"/>
            <a:ext cx="2760968" cy="408623"/>
          </a:xfrm>
          <a:prstGeom prst="roundRect">
            <a:avLst/>
          </a:prstGeom>
          <a:noFill/>
          <a:ln w="38100">
            <a:solidFill>
              <a:srgbClr val="D9E1FF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D9E1FF"/>
                </a:solidFill>
              </a:rPr>
              <a:t>Multivariate Analysis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26294" y="1066919"/>
            <a:ext cx="7376874" cy="6361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Churn Rate by Engagement Type</a:t>
            </a:r>
            <a:endParaRPr lang="en-US" sz="4000" dirty="0"/>
          </a:p>
        </p:txBody>
      </p:sp>
      <p:sp>
        <p:nvSpPr>
          <p:cNvPr id="4" name="Text 1"/>
          <p:cNvSpPr/>
          <p:nvPr/>
        </p:nvSpPr>
        <p:spPr>
          <a:xfrm>
            <a:off x="9633228" y="2204918"/>
            <a:ext cx="4247555" cy="9883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7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This stacked bar chart illustrates how user activity correlates with churn likelihood.</a:t>
            </a:r>
            <a:endParaRPr lang="en-US" sz="1700" dirty="0"/>
          </a:p>
        </p:txBody>
      </p:sp>
      <p:sp>
        <p:nvSpPr>
          <p:cNvPr id="5" name="Text 2"/>
          <p:cNvSpPr/>
          <p:nvPr/>
        </p:nvSpPr>
        <p:spPr>
          <a:xfrm>
            <a:off x="9633228" y="3369112"/>
            <a:ext cx="4247555" cy="36244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700" b="1" dirty="0">
                <a:solidFill>
                  <a:schemeClr val="bg1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Observation</a:t>
            </a:r>
            <a:r>
              <a:rPr lang="en-US" sz="1700" b="1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:</a:t>
            </a:r>
            <a:r>
              <a:rPr lang="en-US" sz="17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 Users with 'no_activity' have the highest churn (&gt;50%). Passive activities ('watch_video', 'read_article') have moderate churn (~13%). Active users ('track_workout') have negligible churn (0.4%).</a:t>
            </a:r>
            <a:endParaRPr lang="en-US" sz="1700" dirty="0"/>
          </a:p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700" b="1" dirty="0">
                <a:solidFill>
                  <a:schemeClr val="bg1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Business Insight</a:t>
            </a:r>
            <a:r>
              <a:rPr lang="en-US" sz="1700" b="1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:</a:t>
            </a:r>
            <a:r>
              <a:rPr lang="en-US" sz="17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 Active engagement is the strongest retention tool. Dormant users pose a critical risk, and 'track_workout' is a key investment area for retention.</a:t>
            </a:r>
            <a:endParaRPr lang="en-US" sz="1700" dirty="0"/>
          </a:p>
        </p:txBody>
      </p:sp>
      <p:pic>
        <p:nvPicPr>
          <p:cNvPr id="2049" name="Picture 1">
            <a:extLst>
              <a:ext uri="{FF2B5EF4-FFF2-40B4-BE49-F238E27FC236}">
                <a16:creationId xmlns:a16="http://schemas.microsoft.com/office/drawing/2014/main" id="{A178D928-681E-568D-42EC-D1F32CD507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102" y="2007219"/>
            <a:ext cx="8009002" cy="5468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8DD1A62D-D200-DF37-5DBC-1A4583F7C166}"/>
              </a:ext>
            </a:extLst>
          </p:cNvPr>
          <p:cNvSpPr/>
          <p:nvPr/>
        </p:nvSpPr>
        <p:spPr>
          <a:xfrm>
            <a:off x="826294" y="328612"/>
            <a:ext cx="7620476" cy="6943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50"/>
              </a:lnSpc>
              <a:buNone/>
            </a:pPr>
            <a:r>
              <a:rPr lang="en-US" sz="43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Exploratory Analysis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0C5861-355C-6EF0-6A45-5768875702EC}"/>
              </a:ext>
            </a:extLst>
          </p:cNvPr>
          <p:cNvSpPr txBox="1"/>
          <p:nvPr/>
        </p:nvSpPr>
        <p:spPr>
          <a:xfrm>
            <a:off x="11043138" y="328612"/>
            <a:ext cx="2760968" cy="408623"/>
          </a:xfrm>
          <a:prstGeom prst="roundRect">
            <a:avLst/>
          </a:prstGeom>
          <a:noFill/>
          <a:ln w="38100">
            <a:solidFill>
              <a:srgbClr val="D9E1FF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D9E1FF"/>
                </a:solidFill>
              </a:rPr>
              <a:t>Multivariate Analysis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378273" y="431125"/>
            <a:ext cx="7574619" cy="518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500"/>
              </a:lnSpc>
            </a:pPr>
            <a:r>
              <a:rPr lang="en-US" sz="28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Metric Definition</a:t>
            </a:r>
            <a:r>
              <a:rPr lang="en-US" sz="28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: Support Impact Index</a:t>
            </a:r>
            <a:endParaRPr lang="en-US" sz="2800" dirty="0"/>
          </a:p>
        </p:txBody>
      </p:sp>
      <p:sp>
        <p:nvSpPr>
          <p:cNvPr id="3" name="Text 1"/>
          <p:cNvSpPr/>
          <p:nvPr/>
        </p:nvSpPr>
        <p:spPr>
          <a:xfrm>
            <a:off x="2378273" y="1071443"/>
            <a:ext cx="9873853" cy="3976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1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To proactively monitor churn risk and support performance, we propose the Support Impact Index, combining Average Resolution Time and Churn Rate.</a:t>
            </a:r>
            <a:endParaRPr lang="en-US" sz="1150" dirty="0"/>
          </a:p>
        </p:txBody>
      </p:sp>
      <p:sp>
        <p:nvSpPr>
          <p:cNvPr id="4" name="Text 2"/>
          <p:cNvSpPr/>
          <p:nvPr/>
        </p:nvSpPr>
        <p:spPr>
          <a:xfrm>
            <a:off x="2378273" y="1591270"/>
            <a:ext cx="9873853" cy="2482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endParaRPr lang="en-US" sz="1300" dirty="0"/>
          </a:p>
        </p:txBody>
      </p:sp>
      <p:sp>
        <p:nvSpPr>
          <p:cNvPr id="7" name="Text 3"/>
          <p:cNvSpPr/>
          <p:nvPr/>
        </p:nvSpPr>
        <p:spPr>
          <a:xfrm>
            <a:off x="2378273" y="7599521"/>
            <a:ext cx="9873853" cy="1988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150" b="1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Insight:</a:t>
            </a:r>
            <a:r>
              <a:rPr lang="en-US" sz="11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 The Free Plan has the highest index (2.65), confirming it as the highest-risk segment. The Pro Plan is the most stable (1.29).</a:t>
            </a:r>
            <a:endParaRPr lang="en-US" sz="115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D8405AC-CF2D-C453-228B-D1B981273D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3800" y="1469112"/>
            <a:ext cx="6982799" cy="362001"/>
          </a:xfrm>
          <a:prstGeom prst="rect">
            <a:avLst/>
          </a:prstGeom>
          <a:ln w="57150">
            <a:solidFill>
              <a:srgbClr val="FF0066"/>
            </a:solidFill>
          </a:ln>
        </p:spPr>
      </p:pic>
      <p:pic>
        <p:nvPicPr>
          <p:cNvPr id="5121" name="Picture 1">
            <a:extLst>
              <a:ext uri="{FF2B5EF4-FFF2-40B4-BE49-F238E27FC236}">
                <a16:creationId xmlns:a16="http://schemas.microsoft.com/office/drawing/2014/main" id="{4F844FA0-19C8-CC5D-647E-43919EAB58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8899" y="1961673"/>
            <a:ext cx="9372600" cy="556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2366" y="663535"/>
            <a:ext cx="5596176" cy="699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Monitoring the Metric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2366" y="1835587"/>
            <a:ext cx="12965668" cy="3793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The Support Impact Index should be used as a leading indicator of customer dissatisfaction.</a:t>
            </a:r>
            <a:endParaRPr lang="en-US" sz="1850" dirty="0"/>
          </a:p>
        </p:txBody>
      </p:sp>
      <p:sp>
        <p:nvSpPr>
          <p:cNvPr id="4" name="Shape 2"/>
          <p:cNvSpPr/>
          <p:nvPr/>
        </p:nvSpPr>
        <p:spPr>
          <a:xfrm>
            <a:off x="832366" y="2480667"/>
            <a:ext cx="4164330" cy="3433882"/>
          </a:xfrm>
          <a:prstGeom prst="roundRect">
            <a:avLst>
              <a:gd name="adj" fmla="val 1039"/>
            </a:avLst>
          </a:prstGeom>
          <a:solidFill>
            <a:srgbClr val="2F2B54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134" y="2718435"/>
            <a:ext cx="713423" cy="713422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66349" y="2914650"/>
            <a:ext cx="320993" cy="32099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070134" y="3668078"/>
            <a:ext cx="2798088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Weekly Monitoring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1070134" y="4159448"/>
            <a:ext cx="3688794" cy="11379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Track by plan type, channel, and topic to pinpoint emerging issues.</a:t>
            </a:r>
            <a:endParaRPr lang="en-US" sz="1850" dirty="0"/>
          </a:p>
        </p:txBody>
      </p:sp>
      <p:sp>
        <p:nvSpPr>
          <p:cNvPr id="9" name="Shape 5"/>
          <p:cNvSpPr/>
          <p:nvPr/>
        </p:nvSpPr>
        <p:spPr>
          <a:xfrm>
            <a:off x="5232916" y="2480667"/>
            <a:ext cx="4164449" cy="3433882"/>
          </a:xfrm>
          <a:prstGeom prst="roundRect">
            <a:avLst>
              <a:gd name="adj" fmla="val 1039"/>
            </a:avLst>
          </a:prstGeom>
          <a:solidFill>
            <a:srgbClr val="2F2B54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70684" y="2718435"/>
            <a:ext cx="713423" cy="713422"/>
          </a:xfrm>
          <a:prstGeom prst="rect">
            <a:avLst/>
          </a:prstGeom>
        </p:spPr>
      </p:pic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666899" y="2914650"/>
            <a:ext cx="320993" cy="320992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5470684" y="3668078"/>
            <a:ext cx="2798088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Risk Identification</a:t>
            </a:r>
            <a:endParaRPr lang="en-US" sz="2200" dirty="0"/>
          </a:p>
        </p:txBody>
      </p:sp>
      <p:sp>
        <p:nvSpPr>
          <p:cNvPr id="13" name="Text 7"/>
          <p:cNvSpPr/>
          <p:nvPr/>
        </p:nvSpPr>
        <p:spPr>
          <a:xfrm>
            <a:off x="5470684" y="4159448"/>
            <a:ext cx="3688913" cy="15173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High index scores (e.g., Free plan) indicate disproportionate churn risk, prompting immediate investigation.</a:t>
            </a:r>
            <a:endParaRPr lang="en-US" sz="1850" dirty="0"/>
          </a:p>
        </p:txBody>
      </p:sp>
      <p:sp>
        <p:nvSpPr>
          <p:cNvPr id="14" name="Shape 8"/>
          <p:cNvSpPr/>
          <p:nvPr/>
        </p:nvSpPr>
        <p:spPr>
          <a:xfrm>
            <a:off x="9633585" y="2480667"/>
            <a:ext cx="4164449" cy="3433882"/>
          </a:xfrm>
          <a:prstGeom prst="roundRect">
            <a:avLst>
              <a:gd name="adj" fmla="val 1039"/>
            </a:avLst>
          </a:prstGeom>
          <a:solidFill>
            <a:srgbClr val="2F2B54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71353" y="2718435"/>
            <a:ext cx="713423" cy="713422"/>
          </a:xfrm>
          <a:prstGeom prst="rect">
            <a:avLst/>
          </a:prstGeom>
        </p:spPr>
      </p:pic>
      <p:pic>
        <p:nvPicPr>
          <p:cNvPr id="16" name="Image 5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067568" y="2914650"/>
            <a:ext cx="320993" cy="320992"/>
          </a:xfrm>
          <a:prstGeom prst="rect">
            <a:avLst/>
          </a:prstGeom>
        </p:spPr>
      </p:pic>
      <p:sp>
        <p:nvSpPr>
          <p:cNvPr id="17" name="Text 9"/>
          <p:cNvSpPr/>
          <p:nvPr/>
        </p:nvSpPr>
        <p:spPr>
          <a:xfrm>
            <a:off x="9871353" y="3668078"/>
            <a:ext cx="2798088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Goal Setting</a:t>
            </a:r>
            <a:endParaRPr lang="en-US" sz="2200" dirty="0"/>
          </a:p>
        </p:txBody>
      </p:sp>
      <p:sp>
        <p:nvSpPr>
          <p:cNvPr id="18" name="Text 10"/>
          <p:cNvSpPr/>
          <p:nvPr/>
        </p:nvSpPr>
        <p:spPr>
          <a:xfrm>
            <a:off x="9871353" y="4159448"/>
            <a:ext cx="3688913" cy="15173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Set targets (e.g., Pro plan index below 1.5) to ensure performance remains acceptable.</a:t>
            </a:r>
            <a:endParaRPr lang="en-US" sz="1850" dirty="0"/>
          </a:p>
        </p:txBody>
      </p:sp>
      <p:sp>
        <p:nvSpPr>
          <p:cNvPr id="19" name="Shape 11"/>
          <p:cNvSpPr/>
          <p:nvPr/>
        </p:nvSpPr>
        <p:spPr>
          <a:xfrm>
            <a:off x="832366" y="6180296"/>
            <a:ext cx="12965668" cy="1385768"/>
          </a:xfrm>
          <a:prstGeom prst="roundRect">
            <a:avLst>
              <a:gd name="adj" fmla="val 2574"/>
            </a:avLst>
          </a:prstGeom>
          <a:solidFill>
            <a:srgbClr val="4C0107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20" name="Image 6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70134" y="6513195"/>
            <a:ext cx="297299" cy="237768"/>
          </a:xfrm>
          <a:prstGeom prst="rect">
            <a:avLst/>
          </a:prstGeom>
        </p:spPr>
      </p:pic>
      <p:sp>
        <p:nvSpPr>
          <p:cNvPr id="21" name="Text 12"/>
          <p:cNvSpPr/>
          <p:nvPr/>
        </p:nvSpPr>
        <p:spPr>
          <a:xfrm>
            <a:off x="1605201" y="6475928"/>
            <a:ext cx="11955066" cy="7586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b="1" dirty="0">
                <a:solidFill>
                  <a:srgbClr val="FFFF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Analysis Constraints:</a:t>
            </a:r>
            <a:r>
              <a:rPr lang="en-US" sz="1850" dirty="0">
                <a:solidFill>
                  <a:srgbClr val="FFFF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 Identified factors are correlations, not direct causes. Assumes daily data integrity and excludes external market shifts or unrecorded offline behaviors.</a:t>
            </a:r>
            <a:endParaRPr lang="en-US" sz="185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</TotalTime>
  <Words>886</Words>
  <Application>Microsoft Office PowerPoint</Application>
  <PresentationFormat>Custom</PresentationFormat>
  <Paragraphs>101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Kanit</vt:lpstr>
      <vt:lpstr>Martel Sans Light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mohanad badr</dc:creator>
  <cp:lastModifiedBy>mohanad badr</cp:lastModifiedBy>
  <cp:revision>2</cp:revision>
  <dcterms:created xsi:type="dcterms:W3CDTF">2026-02-05T14:56:43Z</dcterms:created>
  <dcterms:modified xsi:type="dcterms:W3CDTF">2026-02-06T23:33:59Z</dcterms:modified>
</cp:coreProperties>
</file>